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9" r:id="rId3"/>
    <p:sldId id="260" r:id="rId4"/>
    <p:sldId id="258" r:id="rId5"/>
    <p:sldId id="265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76"/>
    <p:restoredTop sz="94557"/>
  </p:normalViewPr>
  <p:slideViewPr>
    <p:cSldViewPr snapToGrid="0" snapToObjects="1">
      <p:cViewPr varScale="1">
        <p:scale>
          <a:sx n="83" d="100"/>
          <a:sy n="83" d="100"/>
        </p:scale>
        <p:origin x="23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5E3F6-EE32-A44D-8C67-01AE78E5DD2E}" type="datetimeFigureOut">
              <a:rPr lang="en-US" smtClean="0"/>
              <a:t>7/11/17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EEE4C-CAB2-E146-A7AB-B23B1C59D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42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"</a:t>
            </a:r>
            <a:r>
              <a:rPr lang="en-US" dirty="0"/>
              <a:t>Hi... </a:t>
            </a:r>
            <a:r>
              <a:rPr lang="en-US" baseline="0" dirty="0"/>
              <a:t>I lead a team of 8 computing scientists</a:t>
            </a:r>
            <a:r>
              <a:rPr lang="en-US" dirty="0"/>
              <a:t> </a:t>
            </a:r>
            <a:r>
              <a:rPr lang="en-US" baseline="0" dirty="0"/>
              <a:t>at UW-Milwaukee."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“My team </a:t>
            </a:r>
            <a:r>
              <a:rPr lang="en-US" baseline="0" dirty="0"/>
              <a:t>supports researchers in our Center and in the LIGO project as a whole.”</a:t>
            </a:r>
          </a:p>
          <a:p>
            <a:endParaRPr lang="en-US" baseline="0" dirty="0"/>
          </a:p>
          <a:p>
            <a:r>
              <a:rPr lang="en-US" baseline="0" dirty="0"/>
              <a:t>“LIGO has over 1000 members and in February of last year, we announced the first direct detection of gravitational waves.”</a:t>
            </a:r>
          </a:p>
          <a:p>
            <a:endParaRPr lang="en-US" baseline="0" dirty="0"/>
          </a:p>
          <a:p>
            <a:r>
              <a:rPr lang="en-US" dirty="0"/>
              <a:t>“</a:t>
            </a:r>
            <a:r>
              <a:rPr lang="en-US" baseline="0" dirty="0"/>
              <a:t>I’ll talk about the role that computing played in the discovery, the parts I'm responsible for and how the lessons I've learned might benefit Mines researchers.</a:t>
            </a:r>
            <a:r>
              <a:rPr lang="en-US" dirty="0"/>
              <a:t>”</a:t>
            </a:r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"A bit of a hard talk to give because this is a new position funded by the NSF and whoever</a:t>
            </a:r>
            <a:r>
              <a:rPr lang="en-US" baseline="0" dirty="0"/>
              <a:t> fills this position will be defining it as they go.</a:t>
            </a:r>
            <a:r>
              <a:rPr lang="en-US" dirty="0"/>
              <a:t>”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“</a:t>
            </a:r>
            <a:r>
              <a:rPr lang="en-US" baseline="0" dirty="0"/>
              <a:t>But I</a:t>
            </a:r>
            <a:r>
              <a:rPr lang="en-US" dirty="0"/>
              <a:t> hope to give you a sense of my approach and</a:t>
            </a:r>
            <a:r>
              <a:rPr lang="en-US" baseline="0" dirty="0"/>
              <a:t> my strengths. There should be a lot of room for discussion at the end."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289ED2-6584-E342-9C48-51B49F8F24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541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640906-56F8-6C44-849C-E343C67878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8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289ED2-6584-E342-9C48-51B49F8F24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08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289ED2-6584-E342-9C48-51B49F8F24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222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7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5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33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92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19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4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472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2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03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50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4DF12-1A08-8D4F-B2B7-9FC4648BC3E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2CF9D-2E70-BE47-A678-954874D34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64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600"/>
          <a:stretch/>
        </p:blipFill>
        <p:spPr>
          <a:xfrm>
            <a:off x="264387" y="481282"/>
            <a:ext cx="6477109" cy="5895434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5358365" y="802638"/>
            <a:ext cx="6833635" cy="5252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1496" y="481282"/>
            <a:ext cx="5450503" cy="55303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Thomas P Downes</a:t>
            </a:r>
            <a:r>
              <a:rPr lang="en-US" sz="4100" dirty="0"/>
              <a:t/>
            </a:r>
            <a:br>
              <a:rPr lang="en-US" sz="4100" dirty="0"/>
            </a:br>
            <a:r>
              <a:rPr lang="en-US" sz="4100" dirty="0"/>
              <a:t/>
            </a:r>
            <a:br>
              <a:rPr lang="en-US" sz="4100" dirty="0"/>
            </a:br>
            <a:r>
              <a:rPr lang="en-US" sz="2400" dirty="0"/>
              <a:t>Senior </a:t>
            </a:r>
            <a:r>
              <a:rPr lang="en-US" sz="2400" dirty="0" smtClean="0"/>
              <a:t>Scientist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UW-Milwaukee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2000" dirty="0" smtClean="0"/>
              <a:t>Center </a:t>
            </a:r>
            <a:r>
              <a:rPr lang="en-US" sz="2000" dirty="0"/>
              <a:t>for Gravitation, Cosmology and </a:t>
            </a:r>
            <a:r>
              <a:rPr lang="en-US" sz="2000" dirty="0" smtClean="0"/>
              <a:t>Astrophysics</a:t>
            </a:r>
            <a:br>
              <a:rPr lang="en-US" sz="2000" dirty="0" smtClean="0"/>
            </a:br>
            <a:r>
              <a:rPr lang="en-US" sz="2000" dirty="0" smtClean="0"/>
              <a:t>LIGO </a:t>
            </a:r>
            <a:r>
              <a:rPr lang="en-US" sz="2000" dirty="0"/>
              <a:t>Scientific Collaboration</a:t>
            </a:r>
          </a:p>
        </p:txBody>
      </p:sp>
    </p:spTree>
    <p:extLst>
      <p:ext uri="{BB962C8B-B14F-4D97-AF65-F5344CB8AC3E}">
        <p14:creationId xmlns:p14="http://schemas.microsoft.com/office/powerpoint/2010/main" val="110844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8"/>
    </mc:Choice>
    <mc:Fallback xmlns="">
      <p:transition spd="slow" advTm="1858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48" r="17176" b="2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966" y="348636"/>
            <a:ext cx="5120114" cy="1692794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100" dirty="0"/>
              <a:t>Center for Gravitation, Cosmology and Astrophysics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385" y="2866582"/>
            <a:ext cx="6217189" cy="346222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Physics Department historical campus leader</a:t>
            </a:r>
          </a:p>
          <a:p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53 </a:t>
            </a:r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graduate students, post-docs, faculty, staff</a:t>
            </a:r>
          </a:p>
          <a:p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Long </a:t>
            </a:r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history of leadership in gravity </a:t>
            </a:r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research and computation</a:t>
            </a:r>
            <a:endParaRPr lang="en-US" sz="2000" dirty="0">
              <a:latin typeface="Noto Sans" charset="0"/>
              <a:ea typeface="Noto Sans" charset="0"/>
              <a:cs typeface="Noto Sans" charset="0"/>
            </a:endParaRPr>
          </a:p>
          <a:p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Founding member of LIGO Scientific </a:t>
            </a:r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Collaboration</a:t>
            </a:r>
            <a:endParaRPr lang="en-US" sz="2000" dirty="0">
              <a:latin typeface="Noto Sans" charset="0"/>
              <a:ea typeface="Noto Sans" charset="0"/>
              <a:cs typeface="Noto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1256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"/>
    </mc:Choice>
    <mc:Fallback xmlns="">
      <p:transition spd="slow" advTm="15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6" r="30886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701780"/>
          </a:xfrm>
        </p:spPr>
        <p:txBody>
          <a:bodyPr>
            <a:noAutofit/>
          </a:bodyPr>
          <a:lstStyle/>
          <a:p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Data center: 1700 sq. </a:t>
            </a:r>
            <a:r>
              <a:rPr lang="en-US" sz="2000" dirty="0" err="1">
                <a:latin typeface="Noto Sans" charset="0"/>
                <a:ea typeface="Noto Sans" charset="0"/>
                <a:cs typeface="Noto Sans" charset="0"/>
              </a:rPr>
              <a:t>ft</a:t>
            </a:r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, ~</a:t>
            </a:r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500kW</a:t>
            </a:r>
            <a:endParaRPr lang="en-US" sz="2000" dirty="0">
              <a:latin typeface="Noto Sans" charset="0"/>
              <a:ea typeface="Noto Sans" charset="0"/>
              <a:cs typeface="Noto Sans" charset="0"/>
            </a:endParaRPr>
          </a:p>
          <a:p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NEMO computing cluster</a:t>
            </a:r>
          </a:p>
          <a:p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Mix of enterprise-level infrastructure and researcher-facing services</a:t>
            </a:r>
          </a:p>
          <a:p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Hosts many collaboration services</a:t>
            </a:r>
          </a:p>
          <a:p>
            <a:pPr lvl="1"/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LIGO wiki, </a:t>
            </a:r>
            <a:r>
              <a:rPr lang="en-US" sz="2000" dirty="0" err="1">
                <a:latin typeface="Noto Sans" charset="0"/>
                <a:ea typeface="Noto Sans" charset="0"/>
                <a:cs typeface="Noto Sans" charset="0"/>
              </a:rPr>
              <a:t>GitLab</a:t>
            </a:r>
            <a:r>
              <a:rPr lang="en-US" sz="2000" dirty="0">
                <a:latin typeface="Noto Sans" charset="0"/>
                <a:ea typeface="Noto Sans" charset="0"/>
                <a:cs typeface="Noto Sans" charset="0"/>
              </a:rPr>
              <a:t>, </a:t>
            </a:r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continuous integration services</a:t>
            </a:r>
            <a:endParaRPr lang="en-US" sz="2000" dirty="0">
              <a:latin typeface="Noto Sans" charset="0"/>
              <a:ea typeface="Noto Sans" charset="0"/>
              <a:cs typeface="Noto Sans" charset="0"/>
            </a:endParaRPr>
          </a:p>
          <a:p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Leader in development of our “low latency” streaming analysis</a:t>
            </a:r>
            <a:endParaRPr lang="en-US" sz="2000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51544" y="1411596"/>
            <a:ext cx="3945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Noto Sans" charset="0"/>
                <a:ea typeface="Noto Sans" charset="0"/>
                <a:cs typeface="Noto Sans" charset="0"/>
              </a:rPr>
              <a:t>CGCA Computing</a:t>
            </a:r>
            <a:endParaRPr lang="en-US" sz="3600" dirty="0">
              <a:latin typeface="Noto Sans" charset="0"/>
              <a:ea typeface="Noto Sans" charset="0"/>
              <a:cs typeface="Noto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76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784"/>
    </mc:Choice>
    <mc:Fallback xmlns="">
      <p:transition spd="slow" advTm="129784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0"/>
            <a:ext cx="11976100" cy="69940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16678" y="2542914"/>
            <a:ext cx="41225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accent4"/>
                </a:solidFill>
              </a:rPr>
              <a:t>LIGO Interferometer in Hanford, WA (DOE site)</a:t>
            </a:r>
            <a:endParaRPr lang="en-US" sz="28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83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"/>
    </mc:Choice>
    <mc:Fallback xmlns="">
      <p:transition spd="slow" advTm="291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wo Black Holes Merge into One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156"/>
            <a:ext cx="12191999" cy="685784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100" y="157"/>
            <a:ext cx="11353800" cy="876144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</a:rPr>
              <a:t>1.3 billion years ago in a galaxy far, far away</a:t>
            </a:r>
            <a:r>
              <a:rPr lang="is-IS" sz="3600" dirty="0" smtClean="0">
                <a:solidFill>
                  <a:srgbClr val="FFFF00"/>
                </a:solidFill>
              </a:rPr>
              <a:t>…</a:t>
            </a:r>
            <a:endParaRPr lang="en-US" sz="3600" dirty="0">
              <a:solidFill>
                <a:srgbClr val="FFFF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117710" y="5888504"/>
            <a:ext cx="31123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Simulation and video produced</a:t>
            </a:r>
            <a:br>
              <a:rPr lang="en-US" smtClean="0">
                <a:solidFill>
                  <a:srgbClr val="FFFF00"/>
                </a:solidFill>
              </a:rPr>
            </a:br>
            <a:r>
              <a:rPr lang="en-US" smtClean="0">
                <a:solidFill>
                  <a:srgbClr val="FFFF00"/>
                </a:solidFill>
              </a:rPr>
              <a:t>by </a:t>
            </a:r>
            <a:r>
              <a:rPr lang="en-US" dirty="0" smtClean="0">
                <a:solidFill>
                  <a:srgbClr val="FFFF00"/>
                </a:solidFill>
              </a:rPr>
              <a:t>SXS Collaboration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60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LIGO Discovery on September 14, 2015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09:50:45 UTC (4:50 AM U.S. Central Time)</a:t>
            </a:r>
          </a:p>
          <a:p>
            <a:pPr marL="0" indent="0" algn="ctr">
              <a:buNone/>
            </a:pPr>
            <a:r>
              <a:rPr lang="en-US" sz="2400" dirty="0" smtClean="0"/>
              <a:t>Black hole merger is </a:t>
            </a:r>
            <a:r>
              <a:rPr lang="en-US" sz="2400" dirty="0" smtClean="0"/>
              <a:t>simultaneously detected </a:t>
            </a:r>
            <a:r>
              <a:rPr lang="en-US" sz="2400" dirty="0" smtClean="0"/>
              <a:t>by 2 LIGO </a:t>
            </a:r>
            <a:r>
              <a:rPr lang="en-US" sz="2400" dirty="0" smtClean="0"/>
              <a:t>Observatories.</a:t>
            </a:r>
            <a:br>
              <a:rPr lang="en-US" sz="2400" dirty="0" smtClean="0"/>
            </a:br>
            <a:r>
              <a:rPr lang="en-US" sz="2400" dirty="0" smtClean="0"/>
              <a:t>Detectable portion of merger is 0.2 seconds in duration.</a:t>
            </a:r>
            <a:endParaRPr lang="en-US" sz="2400" dirty="0" smtClean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09:53:51 UTC (+3 minutes)</a:t>
            </a:r>
          </a:p>
          <a:p>
            <a:pPr marL="0" indent="0" algn="ctr">
              <a:buNone/>
            </a:pPr>
            <a:r>
              <a:rPr lang="en-US" sz="2400" dirty="0" smtClean="0"/>
              <a:t>Data </a:t>
            </a:r>
            <a:r>
              <a:rPr lang="en-US" sz="2400" dirty="0" smtClean="0"/>
              <a:t>is calibrated, transferred to </a:t>
            </a:r>
            <a:r>
              <a:rPr lang="en-US" sz="2400" dirty="0" smtClean="0"/>
              <a:t>Caltech data </a:t>
            </a:r>
            <a:r>
              <a:rPr lang="en-US" sz="2400" dirty="0" smtClean="0"/>
              <a:t>centers, analyzed </a:t>
            </a:r>
            <a:r>
              <a:rPr lang="en-US" sz="2400" dirty="0" smtClean="0"/>
              <a:t>and uploaded </a:t>
            </a:r>
            <a:r>
              <a:rPr lang="en-US" sz="2400" dirty="0" smtClean="0"/>
              <a:t>to web portal at UW-Milwaukee</a:t>
            </a:r>
            <a:endParaRPr lang="en-US" sz="2400" dirty="0" smtClean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10:00:00 UTC (11AM Central European Time)</a:t>
            </a:r>
          </a:p>
          <a:p>
            <a:pPr marL="0" indent="0" algn="ctr">
              <a:buNone/>
            </a:pPr>
            <a:r>
              <a:rPr lang="en-US" sz="2400" dirty="0" smtClean="0"/>
              <a:t>LIGO scientist at Albert Einstein Institute in Hannover, Germany sees event on web and calls Observatory to inquire about status of instrument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2116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did we build the software?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472" y="1825625"/>
            <a:ext cx="8081056" cy="4351338"/>
          </a:xfrm>
        </p:spPr>
      </p:pic>
    </p:spTree>
    <p:extLst>
      <p:ext uri="{BB962C8B-B14F-4D97-AF65-F5344CB8AC3E}">
        <p14:creationId xmlns:p14="http://schemas.microsoft.com/office/powerpoint/2010/main" val="1155390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Good and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latin typeface="Noto Sans" charset="0"/>
                <a:ea typeface="Noto Sans" charset="0"/>
                <a:cs typeface="Noto Sans" charset="0"/>
              </a:rPr>
              <a:t>Good</a:t>
            </a:r>
          </a:p>
          <a:p>
            <a:pPr lvl="1"/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Familiar resource scheduler (HTCondor) in wide use in academic research</a:t>
            </a:r>
          </a:p>
          <a:p>
            <a:pPr lvl="1"/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Results stored in a real database (outside typical experience of researchers)</a:t>
            </a:r>
          </a:p>
          <a:p>
            <a:pPr lvl="1"/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RESTful interface for code / Browser view for the humans</a:t>
            </a:r>
          </a:p>
          <a:p>
            <a:r>
              <a:rPr lang="en-US" sz="2400" dirty="0" smtClean="0">
                <a:latin typeface="Noto Sans" charset="0"/>
                <a:ea typeface="Noto Sans" charset="0"/>
                <a:cs typeface="Noto Sans" charset="0"/>
              </a:rPr>
              <a:t>So-so</a:t>
            </a:r>
          </a:p>
          <a:p>
            <a:pPr lvl="1"/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Analysis software built out of open source libraries familiar to scientists</a:t>
            </a:r>
          </a:p>
          <a:p>
            <a:r>
              <a:rPr lang="en-US" sz="2400" dirty="0" smtClean="0">
                <a:latin typeface="Noto Sans" charset="0"/>
                <a:ea typeface="Noto Sans" charset="0"/>
                <a:cs typeface="Noto Sans" charset="0"/>
              </a:rPr>
              <a:t>Bad</a:t>
            </a:r>
          </a:p>
          <a:p>
            <a:pPr lvl="1"/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Streaming infrastructure built from scratch (TCP WAN, UDP multicast LAN)</a:t>
            </a:r>
          </a:p>
          <a:p>
            <a:pPr lvl="1"/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No “health” information include in data stream</a:t>
            </a:r>
          </a:p>
          <a:p>
            <a:pPr lvl="1"/>
            <a:r>
              <a:rPr lang="en-US" sz="2000" dirty="0" smtClean="0">
                <a:latin typeface="Noto Sans" charset="0"/>
                <a:ea typeface="Noto Sans" charset="0"/>
                <a:cs typeface="Noto Sans" charset="0"/>
              </a:rPr>
              <a:t>WAN connections routinely die</a:t>
            </a:r>
          </a:p>
        </p:txBody>
      </p:sp>
    </p:spTree>
    <p:extLst>
      <p:ext uri="{BB962C8B-B14F-4D97-AF65-F5344CB8AC3E}">
        <p14:creationId xmlns:p14="http://schemas.microsoft.com/office/powerpoint/2010/main" val="29895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</a:t>
            </a:r>
            <a:r>
              <a:rPr lang="mr-IN" dirty="0" smtClean="0"/>
              <a:t>’</a:t>
            </a:r>
            <a:r>
              <a:rPr lang="en-US" dirty="0" smtClean="0"/>
              <a:t>re trying to 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Make these tools highly(-enough) available</a:t>
            </a:r>
          </a:p>
          <a:p>
            <a:r>
              <a:rPr lang="en-US" dirty="0" smtClean="0"/>
              <a:t>Build out of contemporary tools that we can support in the long-term</a:t>
            </a:r>
          </a:p>
          <a:p>
            <a:r>
              <a:rPr lang="en-US" dirty="0" smtClean="0"/>
              <a:t>Professionalize delivery of streaming data to a diverse set of projects</a:t>
            </a:r>
          </a:p>
          <a:p>
            <a:r>
              <a:rPr lang="en-US" dirty="0" smtClean="0"/>
              <a:t>Looking at tools like Kafka, Spark, etc.</a:t>
            </a:r>
          </a:p>
          <a:p>
            <a:endParaRPr lang="en-US" dirty="0"/>
          </a:p>
          <a:p>
            <a:pPr marL="0" indent="0" algn="r">
              <a:buNone/>
            </a:pPr>
            <a:r>
              <a:rPr lang="mr-IN" dirty="0" smtClean="0"/>
              <a:t>…</a:t>
            </a:r>
            <a:r>
              <a:rPr lang="en-US" dirty="0" smtClean="0"/>
              <a:t> on academic research budgets</a:t>
            </a:r>
          </a:p>
          <a:p>
            <a:pPr marL="0" indent="0" algn="r">
              <a:buNone/>
            </a:pPr>
            <a:r>
              <a:rPr lang="en-US" dirty="0" smtClean="0"/>
              <a:t>organizational structures</a:t>
            </a:r>
          </a:p>
          <a:p>
            <a:pPr marL="0" indent="0" algn="r">
              <a:buNone/>
            </a:pPr>
            <a:r>
              <a:rPr lang="en-US" dirty="0" smtClean="0"/>
              <a:t>purchasing policies</a:t>
            </a:r>
          </a:p>
          <a:p>
            <a:pPr marL="0" indent="0" algn="r">
              <a:buNone/>
            </a:pPr>
            <a:r>
              <a:rPr lang="en-US" dirty="0" smtClean="0"/>
              <a:t>staffing</a:t>
            </a:r>
          </a:p>
          <a:p>
            <a:pPr marL="0" indent="0" algn="r">
              <a:buNone/>
            </a:pPr>
            <a:r>
              <a:rPr lang="en-US" i="1" dirty="0" smtClean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82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75</TotalTime>
  <Words>432</Words>
  <Application>Microsoft Macintosh PowerPoint</Application>
  <PresentationFormat>Widescreen</PresentationFormat>
  <Paragraphs>63</Paragraphs>
  <Slides>9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Mangal</vt:lpstr>
      <vt:lpstr>Noto Sans</vt:lpstr>
      <vt:lpstr>Arial</vt:lpstr>
      <vt:lpstr>Office Theme</vt:lpstr>
      <vt:lpstr>Thomas P Downes  Senior Scientist  UW-Milwaukee Center for Gravitation, Cosmology and Astrophysics LIGO Scientific Collaboration</vt:lpstr>
      <vt:lpstr>Center for Gravitation, Cosmology and Astrophysics</vt:lpstr>
      <vt:lpstr>PowerPoint Presentation</vt:lpstr>
      <vt:lpstr>PowerPoint Presentation</vt:lpstr>
      <vt:lpstr>1.3 billion years ago in a galaxy far, far away…</vt:lpstr>
      <vt:lpstr>LIGO Discovery on September 14, 2015</vt:lpstr>
      <vt:lpstr>How did we build the software?</vt:lpstr>
      <vt:lpstr>The Good and …</vt:lpstr>
      <vt:lpstr>What we’re trying to do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Thomas P Downes  Senior Scientist, UW-Milwaukee Center for Gravitation, Cosmology and Astrophysics LIGO Scientific Collaboration</dc:title>
  <dc:creator>Thomas Patrick Downes</dc:creator>
  <cp:lastModifiedBy>Thomas Patrick Downes</cp:lastModifiedBy>
  <cp:revision>7</cp:revision>
  <dcterms:created xsi:type="dcterms:W3CDTF">2017-07-11T20:21:07Z</dcterms:created>
  <dcterms:modified xsi:type="dcterms:W3CDTF">2017-07-11T21:36:25Z</dcterms:modified>
</cp:coreProperties>
</file>

<file path=docProps/thumbnail.jpeg>
</file>